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646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264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33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260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7794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472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02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0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78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6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06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68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325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0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8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9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9BEC-9BA2-4637-BE99-BA8F292BE9CC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EB61B2-13DA-4544-85B0-3D288071A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5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80010"/>
            <a:ext cx="8596668" cy="54311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«ТЕОРИЯ и ПРАКТИКА ВЗАИМОДЕЙСТВИЯ С ТРУДНЫМИ ДЕТЬМИ»</a:t>
            </a:r>
          </a:p>
          <a:p>
            <a:pPr marL="0" indent="0" algn="ctr">
              <a:buNone/>
            </a:pP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0277" y="1891588"/>
            <a:ext cx="6360573" cy="477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310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308"/>
            <a:ext cx="8596668" cy="709684"/>
          </a:xfrm>
        </p:spPr>
        <p:txBody>
          <a:bodyPr/>
          <a:lstStyle/>
          <a:p>
            <a:r>
              <a:rPr lang="ru-RU" dirty="0" smtClean="0"/>
              <a:t>МОТИВЫ: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7355"/>
            <a:ext cx="8596668" cy="54045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1.Привлечение </a:t>
            </a:r>
            <a:r>
              <a:rPr lang="ru-RU" dirty="0">
                <a:solidFill>
                  <a:srgbClr val="FF0000"/>
                </a:solidFill>
              </a:rPr>
              <a:t>внимания </a:t>
            </a:r>
            <a:r>
              <a:rPr lang="ru-RU" dirty="0"/>
              <a:t>— некоторые дети выбирают «плохое поведение», чтобы </a:t>
            </a:r>
            <a:r>
              <a:rPr lang="ru-RU" dirty="0" smtClean="0"/>
              <a:t>получить особое </a:t>
            </a:r>
            <a:r>
              <a:rPr lang="ru-RU" dirty="0"/>
              <a:t>внимание взрослого. Они все время хотят быть в центре внимания, не давая </a:t>
            </a:r>
            <a:r>
              <a:rPr lang="ru-RU" dirty="0" smtClean="0"/>
              <a:t>воспитателю </a:t>
            </a:r>
            <a:r>
              <a:rPr lang="ru-RU" dirty="0"/>
              <a:t>проводить занятия, другим детям играть или слушать взрослого.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2. Власть </a:t>
            </a:r>
            <a:r>
              <a:rPr lang="ru-RU" dirty="0"/>
              <a:t>— некоторые дети «плохо» ведут себя, потому что для них важно быть </a:t>
            </a:r>
            <a:r>
              <a:rPr lang="ru-RU" dirty="0" smtClean="0"/>
              <a:t>главными. Они </a:t>
            </a:r>
            <a:r>
              <a:rPr lang="ru-RU" dirty="0"/>
              <a:t>пытаются установить свою власть над воспитателем, группой. Часто они </a:t>
            </a:r>
            <a:r>
              <a:rPr lang="ru-RU" dirty="0" smtClean="0"/>
              <a:t>демонстрируют своим </a:t>
            </a:r>
            <a:r>
              <a:rPr lang="ru-RU" dirty="0"/>
              <a:t>поведением: «</a:t>
            </a:r>
            <a:r>
              <a:rPr lang="ru-RU" dirty="0">
                <a:solidFill>
                  <a:srgbClr val="FF0000"/>
                </a:solidFill>
              </a:rPr>
              <a:t>Ты мне ничего не сделаешь» </a:t>
            </a:r>
            <a:r>
              <a:rPr lang="ru-RU" dirty="0"/>
              <a:t>— и разрушают тем самым установленный </a:t>
            </a:r>
            <a:r>
              <a:rPr lang="ru-RU" dirty="0" smtClean="0"/>
              <a:t>в группе </a:t>
            </a:r>
            <a:r>
              <a:rPr lang="ru-RU" dirty="0"/>
              <a:t>порядок.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3. Месть </a:t>
            </a:r>
            <a:r>
              <a:rPr lang="ru-RU" dirty="0"/>
              <a:t>— для некоторых детей целью (часто неосознанной) становится месть за </a:t>
            </a:r>
            <a:r>
              <a:rPr lang="ru-RU" dirty="0" smtClean="0"/>
              <a:t>реальную или </a:t>
            </a:r>
            <a:r>
              <a:rPr lang="ru-RU" dirty="0"/>
              <a:t>вымышленную обиду. Мстить они могут кому-то из взрослых, детей или всему миру, </a:t>
            </a:r>
            <a:r>
              <a:rPr lang="ru-RU" dirty="0" smtClean="0"/>
              <a:t>который </a:t>
            </a:r>
            <a:r>
              <a:rPr lang="ru-RU" dirty="0"/>
              <a:t>«так несправедлив к ним».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4. Избегание неудачи </a:t>
            </a:r>
            <a:r>
              <a:rPr lang="ru-RU" dirty="0"/>
              <a:t>— некоторые дети так боятся поражения, неудачи, что </a:t>
            </a:r>
            <a:r>
              <a:rPr lang="ru-RU" dirty="0" smtClean="0"/>
              <a:t>предпочитают ничего </a:t>
            </a:r>
            <a:r>
              <a:rPr lang="ru-RU" dirty="0"/>
              <a:t>не делать. Им кажется, что они не удовлетворяют требованиям воспитателя, </a:t>
            </a:r>
            <a:r>
              <a:rPr lang="ru-RU" dirty="0" smtClean="0"/>
              <a:t>родителей или </a:t>
            </a:r>
            <a:r>
              <a:rPr lang="ru-RU" dirty="0"/>
              <a:t>своим собственным чрезмерно завышенным требованиям. Они часто мечтают, чтобы </a:t>
            </a:r>
            <a:r>
              <a:rPr lang="ru-RU" dirty="0" smtClean="0"/>
              <a:t>их оставили </a:t>
            </a:r>
            <a:r>
              <a:rPr lang="ru-RU" dirty="0"/>
              <a:t>в покое, и остаются в изоляции, неприступные и «непробиваемые» никакими </a:t>
            </a:r>
            <a:r>
              <a:rPr lang="ru-RU" dirty="0" smtClean="0"/>
              <a:t>методическими </a:t>
            </a:r>
            <a:r>
              <a:rPr lang="ru-RU" dirty="0"/>
              <a:t>ухищрениями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xmlns="" val="288900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УВАЖАЕМЫЕ ПЕДАГОГИ!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Эта </a:t>
            </a:r>
            <a:r>
              <a:rPr lang="ru-RU" sz="2800" dirty="0" smtClean="0"/>
              <a:t>классификация </a:t>
            </a:r>
            <a:r>
              <a:rPr lang="ru-RU" sz="2800" dirty="0" smtClean="0">
                <a:solidFill>
                  <a:srgbClr val="FF0000"/>
                </a:solidFill>
              </a:rPr>
              <a:t>не </a:t>
            </a:r>
            <a:r>
              <a:rPr lang="ru-RU" sz="2800" dirty="0">
                <a:solidFill>
                  <a:srgbClr val="FF0000"/>
                </a:solidFill>
              </a:rPr>
              <a:t>ставит диагнозов</a:t>
            </a:r>
            <a:r>
              <a:rPr lang="ru-RU" sz="2800" dirty="0"/>
              <a:t>. Зато она четко направлена на выбор </a:t>
            </a:r>
            <a:r>
              <a:rPr lang="ru-RU" sz="2800" dirty="0" smtClean="0"/>
              <a:t>воспитательной </a:t>
            </a:r>
            <a:r>
              <a:rPr lang="ru-RU" sz="2800" dirty="0"/>
              <a:t>стратегии, на будущее. Определение мотива не ставит на ребенке «крест», скорее, </a:t>
            </a:r>
            <a:r>
              <a:rPr lang="ru-RU" sz="2800" dirty="0" smtClean="0"/>
              <a:t>обозначает </a:t>
            </a:r>
            <a:r>
              <a:rPr lang="ru-RU" sz="2800" dirty="0">
                <a:solidFill>
                  <a:srgbClr val="FF0000"/>
                </a:solidFill>
              </a:rPr>
              <a:t>условия роста.</a:t>
            </a:r>
          </a:p>
          <a:p>
            <a:pPr marL="0" indent="0" algn="just">
              <a:buNone/>
            </a:pPr>
            <a:r>
              <a:rPr lang="ru-RU" sz="2800" dirty="0"/>
              <a:t>Хороший воспитатель принимает ребенка всерьез, регулярно и «плотно» им занимается, </a:t>
            </a:r>
            <a:r>
              <a:rPr lang="ru-RU" sz="2800" dirty="0" smtClean="0"/>
              <a:t>а следовательно</a:t>
            </a:r>
            <a:r>
              <a:rPr lang="ru-RU" sz="2800" dirty="0"/>
              <a:t>, дает ему то, что нужно для предупреждения патологической формы </a:t>
            </a:r>
            <a:r>
              <a:rPr lang="ru-RU" sz="2800" dirty="0" smtClean="0"/>
              <a:t>развития его </a:t>
            </a:r>
            <a:r>
              <a:rPr lang="ru-RU" sz="2800" dirty="0"/>
              <a:t>личности.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28896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8491"/>
            <a:ext cx="8596668" cy="900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Принципы воспитательного воздействия: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9242"/>
            <a:ext cx="8596668" cy="5254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B0F0"/>
                </a:solidFill>
              </a:rPr>
              <a:t>Первый подход можно назвать «руки прочь». </a:t>
            </a:r>
            <a:r>
              <a:rPr lang="ru-RU" sz="2800" dirty="0"/>
              <a:t>Педагоги, </a:t>
            </a:r>
            <a:r>
              <a:rPr lang="ru-RU" sz="2800" dirty="0" smtClean="0"/>
              <a:t>которые придерживаются позиции невмешательства</a:t>
            </a:r>
            <a:r>
              <a:rPr lang="ru-RU" sz="2800" dirty="0"/>
              <a:t>, считают, что дети постепенно, по мере взросления сами научатся </a:t>
            </a:r>
            <a:r>
              <a:rPr lang="ru-RU" sz="2800" dirty="0" smtClean="0"/>
              <a:t>управлять своим поведением, контролировать </a:t>
            </a:r>
            <a:r>
              <a:rPr lang="ru-RU" sz="2800" dirty="0"/>
              <a:t>себя и принимать верные решения. Такие психологи </a:t>
            </a:r>
            <a:r>
              <a:rPr lang="ru-RU" sz="2800" dirty="0" smtClean="0"/>
              <a:t>и воспитатели </a:t>
            </a:r>
            <a:r>
              <a:rPr lang="ru-RU" sz="2800" dirty="0"/>
              <a:t>пытаются разъяснить ребенку, что случилось, когда все уже случилось. </a:t>
            </a:r>
            <a:r>
              <a:rPr lang="ru-RU" sz="2800" dirty="0" smtClean="0"/>
              <a:t>Программа </a:t>
            </a:r>
            <a:r>
              <a:rPr lang="ru-RU" sz="2800" dirty="0"/>
              <a:t>дисциплины с точки зрения этого </a:t>
            </a:r>
            <a:r>
              <a:rPr lang="ru-RU" sz="2800" dirty="0" smtClean="0"/>
              <a:t>подхода сводится </a:t>
            </a:r>
            <a:r>
              <a:rPr lang="ru-RU" sz="2800" dirty="0"/>
              <a:t>к обучению навыкам общения: </a:t>
            </a:r>
            <a:r>
              <a:rPr lang="ru-RU" sz="2800" dirty="0" smtClean="0"/>
              <a:t>эмпатическому слушанию, отражению </a:t>
            </a:r>
            <a:r>
              <a:rPr lang="ru-RU" sz="2800" dirty="0"/>
              <a:t>чувств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315453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5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Принципы воспитательного воздействия: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0185"/>
            <a:ext cx="8596668" cy="47311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B0F0"/>
                </a:solidFill>
              </a:rPr>
              <a:t>Второй подход — подход «твердой руки». </a:t>
            </a:r>
            <a:r>
              <a:rPr lang="ru-RU" sz="2800" dirty="0"/>
              <a:t>Педагоги, которые придерживаются этого </a:t>
            </a:r>
            <a:r>
              <a:rPr lang="ru-RU" sz="2800" dirty="0" smtClean="0"/>
              <a:t>подхода</a:t>
            </a:r>
            <a:r>
              <a:rPr lang="ru-RU" sz="2800" dirty="0"/>
              <a:t>, верят в то, что внешний контроль совершенно необходим для воспитания. Они, как </a:t>
            </a:r>
            <a:r>
              <a:rPr lang="ru-RU" sz="2800" dirty="0" smtClean="0"/>
              <a:t>начальники</a:t>
            </a:r>
            <a:r>
              <a:rPr lang="ru-RU" sz="2800" dirty="0"/>
              <a:t>, требуют, </a:t>
            </a:r>
            <a:r>
              <a:rPr lang="ru-RU" sz="2800" dirty="0" smtClean="0"/>
              <a:t>командуют, направляют</a:t>
            </a:r>
            <a:r>
              <a:rPr lang="ru-RU" sz="2800" dirty="0"/>
              <a:t>. </a:t>
            </a:r>
            <a:r>
              <a:rPr lang="ru-RU" sz="2800" dirty="0" smtClean="0"/>
              <a:t>Их программа </a:t>
            </a:r>
            <a:r>
              <a:rPr lang="ru-RU" sz="2800" dirty="0"/>
              <a:t>дисциплины предполагает </a:t>
            </a:r>
            <a:r>
              <a:rPr lang="ru-RU" sz="2800" dirty="0" smtClean="0"/>
              <a:t>овладение навыками </a:t>
            </a:r>
            <a:r>
              <a:rPr lang="ru-RU" sz="2800" dirty="0"/>
              <a:t>манипулирования детьми ради их же блага. </a:t>
            </a:r>
            <a:r>
              <a:rPr lang="ru-RU" sz="2800" dirty="0" smtClean="0"/>
              <a:t>Основные методы </a:t>
            </a:r>
            <a:r>
              <a:rPr lang="ru-RU" sz="2800" dirty="0"/>
              <a:t>воздействия — </a:t>
            </a:r>
            <a:r>
              <a:rPr lang="ru-RU" sz="2800" dirty="0" smtClean="0"/>
              <a:t>угрозы </a:t>
            </a:r>
            <a:r>
              <a:rPr lang="ru-RU" sz="2800" dirty="0"/>
              <a:t>и шантаж: «Если ты не </a:t>
            </a:r>
            <a:r>
              <a:rPr lang="ru-RU" sz="2800" dirty="0" smtClean="0"/>
              <a:t>замолчишь, я</a:t>
            </a:r>
            <a:r>
              <a:rPr lang="ru-RU" sz="2800" dirty="0"/>
              <a:t>...» (далее называется наказание, связанное с </a:t>
            </a:r>
            <a:r>
              <a:rPr lang="ru-RU" sz="2800" dirty="0" smtClean="0"/>
              <a:t>хорошим знанием </a:t>
            </a:r>
            <a:r>
              <a:rPr lang="ru-RU" sz="2800" dirty="0"/>
              <a:t>«слабых мест» каждого ребенка).</a:t>
            </a:r>
          </a:p>
        </p:txBody>
      </p:sp>
    </p:spTree>
    <p:extLst>
      <p:ext uri="{BB962C8B-B14F-4D97-AF65-F5344CB8AC3E}">
        <p14:creationId xmlns:p14="http://schemas.microsoft.com/office/powerpoint/2010/main" xmlns="" val="1137469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1194"/>
            <a:ext cx="8596668" cy="64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Принципы воспитательного воздействия: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558" y="982640"/>
            <a:ext cx="9130352" cy="56228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B0F0"/>
                </a:solidFill>
              </a:rPr>
              <a:t>Третий подход </a:t>
            </a:r>
            <a:r>
              <a:rPr lang="ru-RU" sz="2800" dirty="0" smtClean="0">
                <a:solidFill>
                  <a:srgbClr val="00B0F0"/>
                </a:solidFill>
              </a:rPr>
              <a:t>можно </a:t>
            </a:r>
            <a:r>
              <a:rPr lang="ru-RU" sz="2800" dirty="0">
                <a:solidFill>
                  <a:srgbClr val="00B0F0"/>
                </a:solidFill>
              </a:rPr>
              <a:t>назвать «возьмемся за руки». </a:t>
            </a:r>
            <a:r>
              <a:rPr lang="ru-RU" sz="2800" dirty="0" smtClean="0"/>
              <a:t>Педагоги</a:t>
            </a:r>
            <a:r>
              <a:rPr lang="ru-RU" sz="2800" dirty="0"/>
              <a:t>, которые придерживаются этого подхода, считают, </a:t>
            </a:r>
            <a:r>
              <a:rPr lang="ru-RU" sz="2800" dirty="0" smtClean="0"/>
              <a:t>что конкретные </a:t>
            </a:r>
            <a:r>
              <a:rPr lang="ru-RU" sz="2800" dirty="0"/>
              <a:t>поступки детей — </a:t>
            </a:r>
            <a:r>
              <a:rPr lang="ru-RU" sz="2800" dirty="0" smtClean="0"/>
              <a:t>это результат действия </a:t>
            </a:r>
            <a:r>
              <a:rPr lang="ru-RU" sz="2800" dirty="0"/>
              <a:t>обоих сил: и внутренних побуждений, и внешних </a:t>
            </a:r>
            <a:r>
              <a:rPr lang="ru-RU" sz="2800" dirty="0" smtClean="0"/>
              <a:t>обстоятельств. Такие педагоги </a:t>
            </a:r>
            <a:r>
              <a:rPr lang="ru-RU" sz="2800" dirty="0"/>
              <a:t>берут на себя трудную роль </a:t>
            </a:r>
            <a:r>
              <a:rPr lang="ru-RU" sz="2800" dirty="0" smtClean="0"/>
              <a:t>ненавязчивого лидера</a:t>
            </a:r>
            <a:r>
              <a:rPr lang="ru-RU" sz="2800" dirty="0"/>
              <a:t>, каждый раз </a:t>
            </a:r>
            <a:r>
              <a:rPr lang="ru-RU" sz="2800" dirty="0" smtClean="0"/>
              <a:t>подталкивающего ребенка </a:t>
            </a:r>
            <a:r>
              <a:rPr lang="ru-RU" sz="2800" dirty="0"/>
              <a:t>к </a:t>
            </a:r>
            <a:r>
              <a:rPr lang="ru-RU" sz="2800" dirty="0" smtClean="0"/>
              <a:t>необходимости осознанного </a:t>
            </a:r>
            <a:r>
              <a:rPr lang="ru-RU" sz="2800" dirty="0"/>
              <a:t>выбора. Они включают своих воспитанников в </a:t>
            </a:r>
            <a:r>
              <a:rPr lang="ru-RU" sz="2800" dirty="0" smtClean="0"/>
              <a:t>процесс установления </a:t>
            </a:r>
            <a:r>
              <a:rPr lang="ru-RU" sz="2800" dirty="0"/>
              <a:t>правил. Их программа дисциплины </a:t>
            </a:r>
            <a:r>
              <a:rPr lang="ru-RU" sz="2800" dirty="0" smtClean="0"/>
              <a:t>строится на </a:t>
            </a:r>
            <a:r>
              <a:rPr lang="ru-RU" sz="2800" dirty="0"/>
              <a:t>позитивных </a:t>
            </a:r>
            <a:r>
              <a:rPr lang="ru-RU" sz="2800" dirty="0" smtClean="0"/>
              <a:t>взаимоотношениях с </a:t>
            </a:r>
            <a:r>
              <a:rPr lang="ru-RU" sz="2800" dirty="0"/>
              <a:t>детьми и повышении их самоуважения с помощью стратегии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xmlns="" val="396342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2955"/>
            <a:ext cx="8596668" cy="111911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Конструктивное </a:t>
            </a:r>
            <a:r>
              <a:rPr lang="ru-RU" dirty="0">
                <a:solidFill>
                  <a:srgbClr val="0070C0"/>
                </a:solidFill>
              </a:rPr>
              <a:t>взаимодействие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ребенка </a:t>
            </a:r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dirty="0" smtClean="0">
                <a:solidFill>
                  <a:srgbClr val="0070C0"/>
                </a:solidFill>
              </a:rPr>
              <a:t>взрослого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510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Критериями конструктивного </a:t>
            </a:r>
            <a:r>
              <a:rPr lang="ru-RU" sz="2800" dirty="0" smtClean="0">
                <a:solidFill>
                  <a:srgbClr val="FF0000"/>
                </a:solidFill>
              </a:rPr>
              <a:t>взаимодействия </a:t>
            </a:r>
            <a:r>
              <a:rPr lang="ru-RU" sz="2800" dirty="0" smtClean="0"/>
              <a:t>будем считать такое </a:t>
            </a:r>
            <a:r>
              <a:rPr lang="ru-RU" sz="2800" dirty="0"/>
              <a:t>общение, в котором ребенка увидели (он получает внимание), </a:t>
            </a:r>
            <a:r>
              <a:rPr lang="ru-RU" sz="2800" dirty="0" smtClean="0"/>
              <a:t>оценили (справедливая оценка</a:t>
            </a:r>
            <a:r>
              <a:rPr lang="ru-RU" sz="2800" dirty="0"/>
              <a:t>) и вступили с ним в диалог с предельным уважением к его ранимой личности, ясно </a:t>
            </a:r>
            <a:r>
              <a:rPr lang="ru-RU" sz="2800" dirty="0" smtClean="0"/>
              <a:t>и деликатно </a:t>
            </a:r>
            <a:r>
              <a:rPr lang="ru-RU" sz="2800" dirty="0"/>
              <a:t>дали понять, какое впечатление он произвел своим поведением или своими </a:t>
            </a:r>
            <a:r>
              <a:rPr lang="ru-RU" sz="2800" dirty="0" smtClean="0"/>
              <a:t>талантами</a:t>
            </a:r>
            <a:r>
              <a:rPr lang="ru-RU" sz="2800" dirty="0"/>
              <a:t>, но вместе с тем также и то, что, несмотря на его ошибки или успехи, он принят и </a:t>
            </a:r>
            <a:r>
              <a:rPr lang="ru-RU" sz="2800" dirty="0" smtClean="0"/>
              <a:t>любим просто </a:t>
            </a:r>
            <a:r>
              <a:rPr lang="ru-RU" sz="2800" dirty="0"/>
              <a:t>потому, что он это он.</a:t>
            </a:r>
          </a:p>
        </p:txBody>
      </p:sp>
    </p:spTree>
    <p:extLst>
      <p:ext uri="{BB962C8B-B14F-4D97-AF65-F5344CB8AC3E}">
        <p14:creationId xmlns:p14="http://schemas.microsoft.com/office/powerpoint/2010/main" xmlns="" val="1270173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КОНСТРУКТИВНОЕ ВЗАИМОДЕЙСТВИЕ: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10"/>
            <a:ext cx="8596668" cy="5049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Чтобы грамотно строить конструктивное взаимодействие с </a:t>
            </a:r>
            <a:r>
              <a:rPr lang="ru-RU" sz="2400" dirty="0" smtClean="0"/>
              <a:t>нарушителем дисциплины, необходимо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1. Распознать истинную цель проступка.</a:t>
            </a:r>
          </a:p>
          <a:p>
            <a:pPr marL="0" indent="0">
              <a:buNone/>
            </a:pPr>
            <a:r>
              <a:rPr lang="ru-RU" sz="2400" dirty="0"/>
              <a:t>2. В соответствии с нею выбрать способ, чтобы немедленно </a:t>
            </a:r>
            <a:r>
              <a:rPr lang="ru-RU" sz="2400" dirty="0" smtClean="0"/>
              <a:t>вмешаться в </a:t>
            </a:r>
            <a:r>
              <a:rPr lang="ru-RU" sz="2400" dirty="0"/>
              <a:t>ситуацию и </a:t>
            </a:r>
            <a:r>
              <a:rPr lang="ru-RU" sz="2400" dirty="0" smtClean="0"/>
              <a:t>прекратить </a:t>
            </a:r>
            <a:r>
              <a:rPr lang="ru-RU" sz="2400" dirty="0"/>
              <a:t>выходку.</a:t>
            </a:r>
          </a:p>
          <a:p>
            <a:pPr marL="0" indent="0">
              <a:buNone/>
            </a:pPr>
            <a:r>
              <a:rPr lang="ru-RU" sz="2400" dirty="0"/>
              <a:t>3. Разработать стратегию своего поведения, которая привела бы к постепенному </a:t>
            </a:r>
            <a:r>
              <a:rPr lang="ru-RU" sz="2400" dirty="0" smtClean="0"/>
              <a:t>снижению числа </a:t>
            </a:r>
            <a:r>
              <a:rPr lang="ru-RU" sz="2400" dirty="0"/>
              <a:t>подобных проступков у этого ребенка в будущем.</a:t>
            </a:r>
          </a:p>
          <a:p>
            <a:pPr marL="0" indent="0">
              <a:buNone/>
            </a:pPr>
            <a:r>
              <a:rPr lang="ru-RU" sz="2400" dirty="0"/>
              <a:t>4. Понять, какие социальные умения и навыки не сформированы у ребенка, и что </a:t>
            </a:r>
            <a:r>
              <a:rPr lang="ru-RU" sz="2400" dirty="0" smtClean="0"/>
              <a:t>приводит к </a:t>
            </a:r>
            <a:r>
              <a:rPr lang="ru-RU" sz="2400" dirty="0"/>
              <a:t>нарушениям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790102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Светлана Кривцова, Наталья </a:t>
            </a:r>
            <a:r>
              <a:rPr lang="ru-RU" sz="2000" dirty="0" err="1"/>
              <a:t>Дятко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«Профилактика </a:t>
            </a:r>
            <a:r>
              <a:rPr lang="ru-RU" sz="2000" dirty="0"/>
              <a:t>личностных </a:t>
            </a:r>
            <a:r>
              <a:rPr lang="ru-RU" sz="2000" dirty="0" smtClean="0"/>
              <a:t>расстройств У </a:t>
            </a:r>
            <a:r>
              <a:rPr lang="ru-RU" sz="2000" dirty="0"/>
              <a:t>ДЕТЕЙ </a:t>
            </a:r>
            <a:r>
              <a:rPr lang="ru-RU" sz="2000" dirty="0" smtClean="0"/>
              <a:t>ДОШКОЛЬНОГО ВОЗРАСТА»</a:t>
            </a:r>
          </a:p>
          <a:p>
            <a:pPr marL="0" indent="0" algn="just">
              <a:buNone/>
            </a:pPr>
            <a:r>
              <a:rPr lang="ru-RU" sz="2000" dirty="0" smtClean="0"/>
              <a:t>Педагогический университет «Первое сентября»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2637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СПАСИБО ЗА ВНИМАНИЕ!!!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0957" y="1930400"/>
            <a:ext cx="4749421" cy="4781298"/>
          </a:xfrm>
        </p:spPr>
      </p:pic>
    </p:spTree>
    <p:extLst>
      <p:ext uri="{BB962C8B-B14F-4D97-AF65-F5344CB8AC3E}">
        <p14:creationId xmlns:p14="http://schemas.microsoft.com/office/powerpoint/2010/main" xmlns="" val="266625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0125"/>
            <a:ext cx="8596668" cy="178785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1.Поведенческие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проявления нарушений развития личности.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2.Диагностика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мотивов «плохого»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поведения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232" y="1833042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В практике дошкольного воспитания нарушения развития личности проявляются в «</a:t>
            </a:r>
            <a:r>
              <a:rPr lang="ru-RU" sz="3200" dirty="0" smtClean="0"/>
              <a:t>плохом</a:t>
            </a:r>
            <a:r>
              <a:rPr lang="ru-RU" sz="3200" dirty="0"/>
              <a:t>» поведении детей. </a:t>
            </a:r>
            <a:r>
              <a:rPr lang="ru-RU" sz="3200" dirty="0">
                <a:solidFill>
                  <a:srgbClr val="FF0000"/>
                </a:solidFill>
              </a:rPr>
              <a:t>В «плохом» поведении ребенка всегда отражается попытка </a:t>
            </a:r>
            <a:r>
              <a:rPr lang="ru-RU" sz="3200" dirty="0" smtClean="0">
                <a:solidFill>
                  <a:srgbClr val="FF0000"/>
                </a:solidFill>
              </a:rPr>
              <a:t>защитить себя </a:t>
            </a:r>
            <a:r>
              <a:rPr lang="ru-RU" sz="3200" dirty="0">
                <a:solidFill>
                  <a:srgbClr val="FF0000"/>
                </a:solidFill>
              </a:rPr>
              <a:t>от боли, </a:t>
            </a:r>
            <a:r>
              <a:rPr lang="ru-RU" sz="3200" dirty="0"/>
              <a:t>которая имеет место, когда развивающаяся </a:t>
            </a:r>
            <a:r>
              <a:rPr lang="ru-RU" sz="3200" dirty="0" err="1"/>
              <a:t>самоценность</a:t>
            </a:r>
            <a:r>
              <a:rPr lang="ru-RU" sz="3200" dirty="0"/>
              <a:t> не получает от </a:t>
            </a:r>
            <a:r>
              <a:rPr lang="ru-RU" sz="3200" dirty="0" smtClean="0"/>
              <a:t>взрослого </a:t>
            </a:r>
            <a:r>
              <a:rPr lang="ru-RU" sz="3200" dirty="0"/>
              <a:t>взаимодействие необходимого качества.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24760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813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развития «Я» ребенка необходимо: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Уважительное внимание</a:t>
            </a:r>
          </a:p>
          <a:p>
            <a:r>
              <a:rPr lang="ru-RU" sz="4800" dirty="0" smtClean="0"/>
              <a:t>Справедливая оценка</a:t>
            </a:r>
          </a:p>
          <a:p>
            <a:r>
              <a:rPr lang="ru-RU" sz="4800" dirty="0" smtClean="0"/>
              <a:t>Признание безусловной ценности личности ребенка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35104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685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САМОЦЕННОСТЬ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1003"/>
            <a:ext cx="8596668" cy="48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Эти условия может создать только взрослый и зрелый человек.</a:t>
            </a:r>
          </a:p>
          <a:p>
            <a:pPr marL="0" indent="0" algn="just">
              <a:buNone/>
            </a:pPr>
            <a:r>
              <a:rPr lang="ru-RU" sz="2800" dirty="0" smtClean="0"/>
              <a:t>При невыполнении этих условий процессы формирования САМОЦЕННОСТИ ребенка блокируются и все силы личности направлены на формирование защитных механизмов.</a:t>
            </a:r>
          </a:p>
          <a:p>
            <a:pPr marL="0" indent="0" algn="just">
              <a:buNone/>
            </a:pPr>
            <a:r>
              <a:rPr lang="ru-RU" sz="2800" dirty="0" smtClean="0"/>
              <a:t>Дети дошкольного возраста НЕ имеют ясной картины себя – у них низкая </a:t>
            </a:r>
            <a:r>
              <a:rPr lang="ru-RU" sz="2800" dirty="0" err="1" smtClean="0"/>
              <a:t>самоценность</a:t>
            </a:r>
            <a:r>
              <a:rPr lang="ru-RU" sz="2800" dirty="0" smtClean="0"/>
              <a:t> проявляется в </a:t>
            </a:r>
            <a:r>
              <a:rPr lang="ru-RU" sz="2800" dirty="0" smtClean="0">
                <a:solidFill>
                  <a:srgbClr val="FF0000"/>
                </a:solidFill>
              </a:rPr>
              <a:t>ФЕНОМЕНАХ ЭГОЦЕНТРИЧНОГО, АГРЕССИТВНОГО И ЗАВИСИМОГО ПОВЕДЕНИЯ.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10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6937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Истеричный тип личности ребенка: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«Я?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 что это такое? Я рисую, но это не имеет никакого значения. У меня есть желания, но они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не имеют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никакого значения. Никого это не интересует. Но если я </a:t>
            </a:r>
            <a:r>
              <a:rPr lang="ru-RU" sz="2400" dirty="0">
                <a:solidFill>
                  <a:srgbClr val="FF0000"/>
                </a:solidFill>
              </a:rPr>
              <a:t>«устрою театр»,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тогда 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получу внимание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тогда меня увидят. Меня, конечно, могут ударить и наказать, но по крайней мере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 не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буду пустым местом… А может быть, кто-то обо мне и позаботится» — это картина себя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человека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 истерическим расстройством личности (или истерическими чертами, если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травмирующие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воздействия не так сильны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34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Истеричный тип личности: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Т</a:t>
            </a:r>
            <a:r>
              <a:rPr lang="ru-RU" sz="2400" dirty="0" smtClean="0"/>
              <a:t>аких детей взрослые часто обманывают, не учитывают их интересы, поэтому у них </a:t>
            </a:r>
            <a:r>
              <a:rPr lang="ru-RU" sz="2400" dirty="0" smtClean="0">
                <a:solidFill>
                  <a:srgbClr val="FF0000"/>
                </a:solidFill>
              </a:rPr>
              <a:t>отсутствует ДОВЕРИЕ.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Развивается нужда быть увиденными.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 обществе (детском саду)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ребенок начинает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вести себя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так, чтобы на него обратили внимание.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Он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не может просто встать и попросить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внимания, потому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что для этого пока еще не сформировалось его ядро — чувство, что я имею право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сказать 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том, что я хочу, что у меня есть право быть таким, каков я есть. Это право мне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предоставили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 признали за мной другие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95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881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Истерический тип личности: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64" y="1337481"/>
            <a:ext cx="8596668" cy="47630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Вот такого чувства у ребенка еще нет. И тогда </a:t>
            </a:r>
            <a:r>
              <a:rPr lang="ru-RU" sz="2400" dirty="0" err="1"/>
              <a:t>психодинамика</a:t>
            </a:r>
            <a:r>
              <a:rPr lang="ru-RU" sz="2400" dirty="0"/>
              <a:t> начинает защищать </a:t>
            </a:r>
            <a:r>
              <a:rPr lang="ru-RU" sz="2400" dirty="0" smtClean="0"/>
              <a:t>ребенка. Все </a:t>
            </a:r>
            <a:r>
              <a:rPr lang="ru-RU" sz="2400" dirty="0"/>
              <a:t>симптомы истерического расстройства личности хотят только одного</a:t>
            </a:r>
            <a:r>
              <a:rPr lang="ru-RU" sz="2400" dirty="0">
                <a:solidFill>
                  <a:srgbClr val="FF0000"/>
                </a:solidFill>
              </a:rPr>
              <a:t>: обратить на </a:t>
            </a:r>
            <a:r>
              <a:rPr lang="ru-RU" sz="2400" dirty="0" smtClean="0">
                <a:solidFill>
                  <a:srgbClr val="FF0000"/>
                </a:solidFill>
              </a:rPr>
              <a:t>себя внимание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r>
              <a:rPr lang="ru-RU" sz="2400" dirty="0"/>
              <a:t> Истеричный человек отправляет такое </a:t>
            </a:r>
            <a:r>
              <a:rPr lang="ru-RU" sz="2400" dirty="0">
                <a:solidFill>
                  <a:srgbClr val="FF0000"/>
                </a:solidFill>
              </a:rPr>
              <a:t>«послание» в мир: «Посмотрите на </a:t>
            </a:r>
            <a:r>
              <a:rPr lang="ru-RU" sz="2400" dirty="0" smtClean="0">
                <a:solidFill>
                  <a:srgbClr val="FF0000"/>
                </a:solidFill>
              </a:rPr>
              <a:t>меня! Потому </a:t>
            </a:r>
            <a:r>
              <a:rPr lang="ru-RU" sz="2400" dirty="0">
                <a:solidFill>
                  <a:srgbClr val="FF0000"/>
                </a:solidFill>
              </a:rPr>
              <a:t>что если вы на меня не посмотрите, у меня будет чувство, что я — просто воздух, я </a:t>
            </a:r>
            <a:r>
              <a:rPr lang="ru-RU" sz="2400" dirty="0" smtClean="0">
                <a:solidFill>
                  <a:srgbClr val="FF0000"/>
                </a:solidFill>
              </a:rPr>
              <a:t>— пустота</a:t>
            </a:r>
            <a:r>
              <a:rPr lang="ru-RU" sz="2400" dirty="0">
                <a:solidFill>
                  <a:srgbClr val="FF0000"/>
                </a:solidFill>
              </a:rPr>
              <a:t>, меня просто нет, я как будто растворяюсь, я больше не могу быть».</a:t>
            </a:r>
          </a:p>
          <a:p>
            <a:pPr marL="0" indent="0" algn="just">
              <a:buNone/>
            </a:pPr>
            <a:r>
              <a:rPr lang="ru-RU" sz="2400" dirty="0"/>
              <a:t>То, что чувствует ребенок, не просто неприятное чувство. </a:t>
            </a:r>
            <a:r>
              <a:rPr lang="ru-RU" sz="2400" dirty="0">
                <a:solidFill>
                  <a:srgbClr val="FF0000"/>
                </a:solidFill>
              </a:rPr>
              <a:t>Это — </a:t>
            </a:r>
            <a:r>
              <a:rPr lang="ru-RU" sz="2400" dirty="0" smtClean="0">
                <a:solidFill>
                  <a:srgbClr val="FF0000"/>
                </a:solidFill>
              </a:rPr>
              <a:t>боль: «Я </a:t>
            </a:r>
            <a:r>
              <a:rPr lang="ru-RU" sz="2400" dirty="0">
                <a:solidFill>
                  <a:srgbClr val="FF0000"/>
                </a:solidFill>
              </a:rPr>
              <a:t>не могу выжить! Я пропаду! Я должен в первую очередь сохранить </a:t>
            </a:r>
            <a:r>
              <a:rPr lang="ru-RU" sz="2400" dirty="0" smtClean="0">
                <a:solidFill>
                  <a:srgbClr val="FF0000"/>
                </a:solidFill>
              </a:rPr>
              <a:t>свою собственную жизнь</a:t>
            </a:r>
            <a:r>
              <a:rPr lang="ru-RU" sz="2400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293064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НАРУШЕНИЕ САМОСТИ: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К нарушенной </a:t>
            </a:r>
            <a:r>
              <a:rPr lang="ru-RU" sz="2400" dirty="0"/>
              <a:t>самости ребенка приводят такие </a:t>
            </a:r>
            <a:r>
              <a:rPr lang="ru-RU" sz="2400" dirty="0">
                <a:solidFill>
                  <a:srgbClr val="FF0000"/>
                </a:solidFill>
              </a:rPr>
              <a:t>«стратегии воспитания», </a:t>
            </a:r>
            <a:r>
              <a:rPr lang="ru-RU" sz="2400" dirty="0" smtClean="0"/>
              <a:t>как: </a:t>
            </a:r>
            <a:r>
              <a:rPr lang="ru-RU" sz="2400" dirty="0" smtClean="0">
                <a:solidFill>
                  <a:srgbClr val="7030A0"/>
                </a:solidFill>
              </a:rPr>
              <a:t>игнорирование</a:t>
            </a:r>
            <a:r>
              <a:rPr lang="ru-RU" sz="2400" dirty="0">
                <a:solidFill>
                  <a:srgbClr val="7030A0"/>
                </a:solidFill>
              </a:rPr>
              <a:t>, обесценивание, злоупотребление, соблазнение, насилие, но также и </a:t>
            </a:r>
            <a:r>
              <a:rPr lang="ru-RU" sz="2400" dirty="0" smtClean="0">
                <a:solidFill>
                  <a:srgbClr val="7030A0"/>
                </a:solidFill>
              </a:rPr>
              <a:t>чрезмерное восхваление</a:t>
            </a:r>
            <a:r>
              <a:rPr lang="ru-RU" sz="2400" dirty="0">
                <a:solidFill>
                  <a:srgbClr val="7030A0"/>
                </a:solidFill>
              </a:rPr>
              <a:t>, нарциссическое любование, воспитание по типу кумира семьи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Во </a:t>
            </a:r>
            <a:r>
              <a:rPr lang="ru-RU" sz="2400" dirty="0"/>
              <a:t>всех этих </a:t>
            </a:r>
            <a:r>
              <a:rPr lang="ru-RU" sz="2400" dirty="0" smtClean="0"/>
              <a:t>случаях ребенка </a:t>
            </a:r>
            <a:r>
              <a:rPr lang="ru-RU" sz="2400" dirty="0"/>
              <a:t>не видят в его сущности и нуждах. Чтобы защититься от боли утраты себя, </a:t>
            </a:r>
            <a:r>
              <a:rPr lang="ru-RU" sz="2400" dirty="0" smtClean="0"/>
              <a:t>ребенок </a:t>
            </a:r>
            <a:r>
              <a:rPr lang="ru-RU" sz="2400" dirty="0"/>
              <a:t>становится </a:t>
            </a:r>
            <a:r>
              <a:rPr lang="ru-RU" sz="2400" dirty="0">
                <a:solidFill>
                  <a:srgbClr val="FF0000"/>
                </a:solidFill>
              </a:rPr>
              <a:t>агрессивным или зависимым</a:t>
            </a:r>
            <a:r>
              <a:rPr lang="ru-RU" sz="2400" dirty="0"/>
              <a:t>, то есть начинает «плохо» себя вести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6619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МОТИВЫ НАРУШЕНИЯ ПОВЕДЕНИЯ УДЕТЕЙ: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/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-</a:t>
            </a:r>
            <a:r>
              <a:rPr lang="ru-RU" dirty="0" smtClean="0"/>
              <a:t> </a:t>
            </a:r>
            <a:r>
              <a:rPr lang="ru-RU" sz="4800" dirty="0" smtClean="0"/>
              <a:t>ПРИВЛЕЧЕНИЕ ВНИМАНИЯ</a:t>
            </a:r>
          </a:p>
          <a:p>
            <a:pPr marL="0" indent="0">
              <a:buNone/>
            </a:pPr>
            <a:r>
              <a:rPr lang="ru-RU" sz="4800" dirty="0" smtClean="0"/>
              <a:t>- ВЛАСТЬ И МЕСТЬ</a:t>
            </a:r>
          </a:p>
          <a:p>
            <a:pPr marL="0" indent="0">
              <a:buNone/>
            </a:pPr>
            <a:r>
              <a:rPr lang="ru-RU" sz="4800" dirty="0" smtClean="0"/>
              <a:t>- ИЗБЕГАНИЕ НЕУДАЧ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5577767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1250</Words>
  <Application>Microsoft Office PowerPoint</Application>
  <PresentationFormat>Произвольный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Слайд 1</vt:lpstr>
      <vt:lpstr>1.Поведенческие проявления нарушений развития личности. 2.Диагностика мотивов «плохого» поведения.</vt:lpstr>
      <vt:lpstr>Для развития «Я» ребенка необходимо:</vt:lpstr>
      <vt:lpstr>САМОЦЕННОСТЬ</vt:lpstr>
      <vt:lpstr>Истеричный тип личности ребенка:</vt:lpstr>
      <vt:lpstr>Истеричный тип личности:</vt:lpstr>
      <vt:lpstr>Истерический тип личности:</vt:lpstr>
      <vt:lpstr>НАРУШЕНИЕ САМОСТИ:</vt:lpstr>
      <vt:lpstr>МОТИВЫ НАРУШЕНИЯ ПОВЕДЕНИЯ УДЕТЕЙ:</vt:lpstr>
      <vt:lpstr>МОТИВЫ:</vt:lpstr>
      <vt:lpstr>УВАЖАЕМЫЕ ПЕДАГОГИ!</vt:lpstr>
      <vt:lpstr>Принципы воспитательного воздействия:</vt:lpstr>
      <vt:lpstr>Принципы воспитательного воздействия:</vt:lpstr>
      <vt:lpstr>Принципы воспитательного воздействия:</vt:lpstr>
      <vt:lpstr>Конструктивное взаимодействие  ребенка и взрослого</vt:lpstr>
      <vt:lpstr>КОНСТРУКТИВНОЕ ВЗАИМОДЕЙСТВИЕ:</vt:lpstr>
      <vt:lpstr>ЛИТЕРАТУРА: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 ЦИПР</dc:creator>
  <cp:lastModifiedBy>Спец</cp:lastModifiedBy>
  <cp:revision>30</cp:revision>
  <cp:lastPrinted>2014-10-08T11:12:26Z</cp:lastPrinted>
  <dcterms:created xsi:type="dcterms:W3CDTF">2014-10-08T08:38:37Z</dcterms:created>
  <dcterms:modified xsi:type="dcterms:W3CDTF">2017-04-21T04:45:34Z</dcterms:modified>
</cp:coreProperties>
</file>